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6" r:id="rId2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3113">
          <p15:clr>
            <a:srgbClr val="A4A3A4"/>
          </p15:clr>
        </p15:guide>
        <p15:guide id="8" orient="horz" pos="2795">
          <p15:clr>
            <a:srgbClr val="A4A3A4"/>
          </p15:clr>
        </p15:guide>
        <p15:guide id="9" pos="2789">
          <p15:clr>
            <a:srgbClr val="A4A3A4"/>
          </p15:clr>
        </p15:guide>
        <p15:guide id="10" pos="2971">
          <p15:clr>
            <a:srgbClr val="A4A3A4"/>
          </p15:clr>
        </p15:guide>
        <p15:guide id="11" pos="5420">
          <p15:clr>
            <a:srgbClr val="A4A3A4"/>
          </p15:clr>
        </p15:guide>
        <p15:guide id="12" pos="340">
          <p15:clr>
            <a:srgbClr val="A4A3A4"/>
          </p15:clr>
        </p15:guide>
        <p15:guide id="13" pos="4195">
          <p15:clr>
            <a:srgbClr val="A4A3A4"/>
          </p15:clr>
        </p15:guide>
        <p15:guide id="14" pos="1429">
          <p15:clr>
            <a:srgbClr val="A4A3A4"/>
          </p15:clr>
        </p15:guide>
        <p15:guide id="15" pos="1565">
          <p15:clr>
            <a:srgbClr val="A4A3A4"/>
          </p15:clr>
        </p15:guide>
        <p15:guide id="16" pos="1655">
          <p15:clr>
            <a:srgbClr val="A4A3A4"/>
          </p15:clr>
        </p15:guide>
        <p15:guide id="17" pos="1338">
          <p15:clr>
            <a:srgbClr val="A4A3A4"/>
          </p15:clr>
        </p15:guide>
        <p15:guide id="18" pos="1292">
          <p15:clr>
            <a:srgbClr val="A4A3A4"/>
          </p15:clr>
        </p15:guide>
        <p15:guide id="19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296" y="60"/>
      </p:cViewPr>
      <p:guideLst>
        <p:guide orient="horz" pos="2568"/>
        <p:guide orient="horz" pos="754"/>
        <p:guide orient="horz" pos="255"/>
        <p:guide orient="horz" pos="572"/>
        <p:guide orient="horz" pos="2296"/>
        <p:guide orient="horz" pos="3974"/>
        <p:guide orient="horz" pos="3113"/>
        <p:guide orient="horz" pos="2795"/>
        <p:guide pos="2789"/>
        <p:guide pos="2971"/>
        <p:guide pos="5420"/>
        <p:guide pos="340"/>
        <p:guide pos="4195"/>
        <p:guide pos="1429"/>
        <p:guide pos="1565"/>
        <p:guide pos="1655"/>
        <p:guide pos="1338"/>
        <p:guide pos="1292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59600250278799E-2"/>
          <c:y val="5.1111394209217592E-2"/>
          <c:w val="0.95933891169684715"/>
          <c:h val="0.72285882046428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Revenues (US$bn)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F28-43B9-A5ED-F93F1C969A3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F28-43B9-A5ED-F93F1C969A3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F28-43B9-A5ED-F93F1C969A3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F28-43B9-A5ED-F93F1C969A3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F28-43B9-A5ED-F93F1C969A3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Sheet1!$B$2:$F$2</c:f>
              <c:numCache>
                <c:formatCode>0.0</c:formatCode>
                <c:ptCount val="5"/>
                <c:pt idx="0">
                  <c:v>5.0146512544780224</c:v>
                </c:pt>
                <c:pt idx="1">
                  <c:v>7.6278138153696462</c:v>
                </c:pt>
                <c:pt idx="2">
                  <c:v>11.070964573869199</c:v>
                </c:pt>
                <c:pt idx="3">
                  <c:v>14.694118023920694</c:v>
                </c:pt>
                <c:pt idx="4">
                  <c:v>22.994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28-43B9-A5ED-F93F1C969A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38542080"/>
        <c:axId val="168190720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Growth YoY (%)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1">
                  <c:v>0.52110554219659866</c:v>
                </c:pt>
                <c:pt idx="2">
                  <c:v>0.45139417949108629</c:v>
                </c:pt>
                <c:pt idx="3">
                  <c:v>0.32726628523437107</c:v>
                </c:pt>
                <c:pt idx="4">
                  <c:v>0.56484383496633472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F28-43B9-A5ED-F93F1C969A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276352"/>
        <c:axId val="168192640"/>
      </c:lineChart>
      <c:catAx>
        <c:axId val="1385420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190720"/>
        <c:crosses val="autoZero"/>
        <c:auto val="1"/>
        <c:lblAlgn val="ctr"/>
        <c:lblOffset val="100"/>
        <c:noMultiLvlLbl val="0"/>
      </c:catAx>
      <c:valAx>
        <c:axId val="168190720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one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138542080"/>
        <c:crosses val="autoZero"/>
        <c:crossBetween val="between"/>
      </c:valAx>
      <c:valAx>
        <c:axId val="168192640"/>
        <c:scaling>
          <c:orientation val="minMax"/>
          <c:max val="0.8"/>
          <c:min val="0.30000000000000004"/>
        </c:scaling>
        <c:delete val="0"/>
        <c:axPos val="r"/>
        <c:numFmt formatCode="0%" sourceLinked="1"/>
        <c:majorTickMark val="none"/>
        <c:minorTickMark val="none"/>
        <c:tickLblPos val="none"/>
        <c:spPr>
          <a:ln>
            <a:noFill/>
          </a:ln>
        </c:spPr>
        <c:crossAx val="168276352"/>
        <c:crosses val="max"/>
        <c:crossBetween val="between"/>
      </c:valAx>
      <c:catAx>
        <c:axId val="1682763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19264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503892941298151"/>
          <c:y val="0.9097038900234099"/>
          <c:w val="0.73642462808918696"/>
          <c:h val="9.02961099765901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59600250278799E-2"/>
          <c:y val="5.1111394209217592E-2"/>
          <c:w val="0.95933891169684715"/>
          <c:h val="0.72285882046428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EBITDA (US$bn)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4FA-45B3-ADD4-BCC68B8E500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4FA-45B3-ADD4-BCC68B8E500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4FA-45B3-ADD4-BCC68B8E5006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4FA-45B3-ADD4-BCC68B8E5006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4FA-45B3-ADD4-BCC68B8E50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Sheet1!$B$2:$F$2</c:f>
              <c:numCache>
                <c:formatCode>0.0</c:formatCode>
                <c:ptCount val="5"/>
                <c:pt idx="0">
                  <c:v>2.4126753015359537</c:v>
                </c:pt>
                <c:pt idx="1">
                  <c:v>4.464618816854423</c:v>
                </c:pt>
                <c:pt idx="2">
                  <c:v>5.9206212177692974</c:v>
                </c:pt>
                <c:pt idx="3">
                  <c:v>7.6039877932433209</c:v>
                </c:pt>
                <c:pt idx="4">
                  <c:v>10.817014045352019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FA-45B3-ADD4-BCC68B8E5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114816"/>
        <c:axId val="168116608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Margin (%)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dLbls>
            <c:dLbl>
              <c:idx val="0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4FA-45B3-ADD4-BCC68B8E5006}"/>
                </c:ext>
              </c:extLst>
            </c:dLbl>
            <c:dLbl>
              <c:idx val="4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FA-45B3-ADD4-BCC68B8E5006}"/>
                </c:ext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0.48112524263406431</c:v>
                </c:pt>
                <c:pt idx="1">
                  <c:v>0.58530778607344203</c:v>
                </c:pt>
                <c:pt idx="2">
                  <c:v>0.53478820009448325</c:v>
                </c:pt>
                <c:pt idx="3">
                  <c:v>0.5174851447949933</c:v>
                </c:pt>
                <c:pt idx="4">
                  <c:v>0.47042767875758978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04FA-45B3-ADD4-BCC68B8E5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119680"/>
        <c:axId val="168118144"/>
      </c:lineChart>
      <c:catAx>
        <c:axId val="1681148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116608"/>
        <c:crosses val="autoZero"/>
        <c:auto val="1"/>
        <c:lblAlgn val="ctr"/>
        <c:lblOffset val="100"/>
        <c:noMultiLvlLbl val="0"/>
      </c:catAx>
      <c:valAx>
        <c:axId val="168116608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one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168114816"/>
        <c:crosses val="autoZero"/>
        <c:crossBetween val="between"/>
      </c:valAx>
      <c:valAx>
        <c:axId val="168118144"/>
        <c:scaling>
          <c:orientation val="minMax"/>
          <c:max val="0.8"/>
          <c:min val="0.45"/>
        </c:scaling>
        <c:delete val="0"/>
        <c:axPos val="r"/>
        <c:numFmt formatCode="0%" sourceLinked="1"/>
        <c:majorTickMark val="none"/>
        <c:minorTickMark val="none"/>
        <c:tickLblPos val="none"/>
        <c:spPr>
          <a:ln>
            <a:noFill/>
          </a:ln>
        </c:spPr>
        <c:crossAx val="168119680"/>
        <c:crosses val="max"/>
        <c:crossBetween val="between"/>
      </c:valAx>
      <c:catAx>
        <c:axId val="168119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118144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503892941298151"/>
          <c:y val="0.9097038900234099"/>
          <c:w val="0.73642462808918696"/>
          <c:h val="9.02961099765901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59600250278799E-2"/>
          <c:y val="5.1111394209217592E-2"/>
          <c:w val="0.95933891169684715"/>
          <c:h val="0.72285882046428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Net Profit (US$bn)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294-4C0B-9D22-5D4E2AB60E0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294-4C0B-9D22-5D4E2AB60E0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294-4C0B-9D22-5D4E2AB60E04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294-4C0B-9D22-5D4E2AB60E04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2294-4C0B-9D22-5D4E2AB60E0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Sheet1!$B$2:$F$2</c:f>
              <c:numCache>
                <c:formatCode>0.0</c:formatCode>
                <c:ptCount val="5"/>
                <c:pt idx="0">
                  <c:v>2.0125724665609424</c:v>
                </c:pt>
                <c:pt idx="1">
                  <c:v>4.1060662399777605</c:v>
                </c:pt>
                <c:pt idx="2">
                  <c:v>5.0668069980350401</c:v>
                </c:pt>
                <c:pt idx="3">
                  <c:v>6.2167031268757142</c:v>
                </c:pt>
                <c:pt idx="4">
                  <c:v>8.4075349175159388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94-4C0B-9D22-5D4E2AB60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208256"/>
        <c:axId val="168209792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Margin (%)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dLbls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0.40133847089839786</c:v>
                </c:pt>
                <c:pt idx="1">
                  <c:v>0.53830184366905387</c:v>
                </c:pt>
                <c:pt idx="2">
                  <c:v>0.45766626423809775</c:v>
                </c:pt>
                <c:pt idx="3">
                  <c:v>0.42307426119454628</c:v>
                </c:pt>
                <c:pt idx="4">
                  <c:v>0.36564038086091755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294-4C0B-9D22-5D4E2AB60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290944"/>
        <c:axId val="168289408"/>
      </c:lineChart>
      <c:catAx>
        <c:axId val="168208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209792"/>
        <c:crosses val="autoZero"/>
        <c:auto val="1"/>
        <c:lblAlgn val="ctr"/>
        <c:lblOffset val="100"/>
        <c:noMultiLvlLbl val="0"/>
      </c:catAx>
      <c:valAx>
        <c:axId val="168209792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one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168208256"/>
        <c:crosses val="autoZero"/>
        <c:crossBetween val="between"/>
      </c:valAx>
      <c:valAx>
        <c:axId val="168289408"/>
        <c:scaling>
          <c:orientation val="minMax"/>
          <c:max val="0.8"/>
          <c:min val="0.30000000000000004"/>
        </c:scaling>
        <c:delete val="0"/>
        <c:axPos val="r"/>
        <c:numFmt formatCode="0%" sourceLinked="1"/>
        <c:majorTickMark val="none"/>
        <c:minorTickMark val="none"/>
        <c:tickLblPos val="none"/>
        <c:spPr>
          <a:ln>
            <a:noFill/>
          </a:ln>
        </c:spPr>
        <c:crossAx val="168290944"/>
        <c:crosses val="max"/>
        <c:crossBetween val="between"/>
      </c:valAx>
      <c:catAx>
        <c:axId val="168290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28940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503892941298151"/>
          <c:y val="0.9097038900234099"/>
          <c:w val="0.73642462808918696"/>
          <c:h val="9.02961099765901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59600250278799E-2"/>
          <c:y val="5.1111394209217592E-2"/>
          <c:w val="0.95933891169684715"/>
          <c:h val="0.72285882046428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FCF (US$bn)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28F-44EC-A593-2DB580C9C4E3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28F-44EC-A593-2DB580C9C4E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28F-44EC-A593-2DB580C9C4E3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28F-44EC-A593-2DB580C9C4E3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28F-44EC-A593-2DB580C9C4E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Sheet1!$B$2:$F$2</c:f>
              <c:numCache>
                <c:formatCode>0.0</c:formatCode>
                <c:ptCount val="5"/>
                <c:pt idx="0">
                  <c:v>2.8685658956360216</c:v>
                </c:pt>
                <c:pt idx="1">
                  <c:v>4.6880604146000895</c:v>
                </c:pt>
                <c:pt idx="2">
                  <c:v>6.9910488459813109</c:v>
                </c:pt>
                <c:pt idx="3">
                  <c:v>7.4498450525358093</c:v>
                </c:pt>
                <c:pt idx="4">
                  <c:v>9.9938540370119995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28F-44EC-A593-2DB580C9C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8192"/>
        <c:axId val="168409728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% of Revenue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dLbls>
            <c:dLbl>
              <c:idx val="0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28F-44EC-A593-2DB580C9C4E3}"/>
                </c:ext>
              </c:extLst>
            </c:dLbl>
            <c:dLbl>
              <c:idx val="1"/>
              <c:layout>
                <c:manualLayout>
                  <c:x val="-6.5076327865226297E-2"/>
                  <c:y val="-4.0546913554345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28F-44EC-A593-2DB580C9C4E3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28F-44EC-A593-2DB580C9C4E3}"/>
                </c:ext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0.57203696729147957</c:v>
                </c:pt>
                <c:pt idx="1">
                  <c:v>0.61460079232058507</c:v>
                </c:pt>
                <c:pt idx="2">
                  <c:v>0.63147603800325447</c:v>
                </c:pt>
                <c:pt idx="3">
                  <c:v>0.50699504661716588</c:v>
                </c:pt>
                <c:pt idx="4">
                  <c:v>0.43462877433295638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E28F-44EC-A593-2DB580C9C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413056"/>
        <c:axId val="168411520"/>
      </c:lineChart>
      <c:catAx>
        <c:axId val="1684081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409728"/>
        <c:crosses val="autoZero"/>
        <c:auto val="1"/>
        <c:lblAlgn val="ctr"/>
        <c:lblOffset val="100"/>
        <c:noMultiLvlLbl val="0"/>
      </c:catAx>
      <c:valAx>
        <c:axId val="168409728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one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168408192"/>
        <c:crosses val="autoZero"/>
        <c:crossBetween val="between"/>
      </c:valAx>
      <c:valAx>
        <c:axId val="168411520"/>
        <c:scaling>
          <c:orientation val="minMax"/>
          <c:max val="0.8"/>
          <c:min val="0.4"/>
        </c:scaling>
        <c:delete val="0"/>
        <c:axPos val="r"/>
        <c:numFmt formatCode="0%" sourceLinked="1"/>
        <c:majorTickMark val="none"/>
        <c:minorTickMark val="none"/>
        <c:tickLblPos val="none"/>
        <c:spPr>
          <a:ln>
            <a:noFill/>
          </a:ln>
        </c:spPr>
        <c:crossAx val="168413056"/>
        <c:crosses val="max"/>
        <c:crossBetween val="between"/>
      </c:valAx>
      <c:catAx>
        <c:axId val="1684130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41152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503892941298151"/>
          <c:y val="0.9097038900234099"/>
          <c:w val="0.73642462808918696"/>
          <c:h val="9.02961099765901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E123E30-F1CB-48A2-B246-85A2301B38D2}" type="datetimeFigureOut">
              <a:rPr lang="en-GB" smtClean="0"/>
              <a:t>23/12/2017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499F2A-4976-4951-894A-6561EB2A5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0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26ED61-0B5D-41E0-80C3-462C8ED571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56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1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3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3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6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Financials Evolution – L5Y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176895889"/>
              </p:ext>
            </p:extLst>
          </p:nvPr>
        </p:nvGraphicFramePr>
        <p:xfrm>
          <a:off x="521494" y="1452378"/>
          <a:ext cx="3906044" cy="219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714097" y="1133239"/>
            <a:ext cx="3880426" cy="2878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EBITDA</a:t>
            </a:r>
            <a:r>
              <a:rPr lang="en-GB" sz="1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723648" y="1412776"/>
            <a:ext cx="3880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39552" y="1124744"/>
            <a:ext cx="3887986" cy="288032"/>
            <a:chOff x="539552" y="1124744"/>
            <a:chExt cx="3887986" cy="288032"/>
          </a:xfrm>
        </p:grpSpPr>
        <p:sp>
          <p:nvSpPr>
            <p:cNvPr id="11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Revenues</a:t>
              </a:r>
              <a:r>
                <a:rPr lang="en-GB" sz="12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itle 1"/>
          <p:cNvSpPr txBox="1">
            <a:spLocks/>
          </p:cNvSpPr>
          <p:nvPr/>
        </p:nvSpPr>
        <p:spPr>
          <a:xfrm>
            <a:off x="4723824" y="3717032"/>
            <a:ext cx="3880426" cy="2878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Free Cash Flow</a:t>
            </a:r>
            <a:r>
              <a:rPr lang="en-GB" sz="1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723648" y="4005064"/>
            <a:ext cx="3880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539552" y="3717032"/>
            <a:ext cx="3880800" cy="288032"/>
            <a:chOff x="539552" y="3717032"/>
            <a:chExt cx="3880800" cy="288032"/>
          </a:xfrm>
        </p:grpSpPr>
        <p:sp>
          <p:nvSpPr>
            <p:cNvPr id="16" name="Title 1"/>
            <p:cNvSpPr txBox="1">
              <a:spLocks/>
            </p:cNvSpPr>
            <p:nvPr/>
          </p:nvSpPr>
          <p:spPr>
            <a:xfrm>
              <a:off x="539552" y="3717032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Net Profit</a:t>
              </a:r>
              <a:r>
                <a:rPr lang="en-GB" sz="12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1,2</a:t>
              </a:r>
              <a:endParaRPr lang="en-GB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539552" y="4005064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Arrow Connector 17"/>
          <p:cNvCxnSpPr/>
          <p:nvPr/>
        </p:nvCxnSpPr>
        <p:spPr>
          <a:xfrm flipV="1">
            <a:off x="971600" y="1556792"/>
            <a:ext cx="2592635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20674168">
            <a:off x="1626874" y="1671006"/>
            <a:ext cx="13548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CAGR ‘12-16A: 46%</a:t>
            </a: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117255395"/>
              </p:ext>
            </p:extLst>
          </p:nvPr>
        </p:nvGraphicFramePr>
        <p:xfrm>
          <a:off x="4698404" y="1452502"/>
          <a:ext cx="3906044" cy="219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flipV="1">
            <a:off x="5220072" y="1618384"/>
            <a:ext cx="2592635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20674168">
            <a:off x="5875346" y="1732598"/>
            <a:ext cx="13548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CAGR ‘12-16A: 46%</a:t>
            </a:r>
          </a:p>
        </p:txBody>
      </p: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val="140532034"/>
              </p:ext>
            </p:extLst>
          </p:nvPr>
        </p:nvGraphicFramePr>
        <p:xfrm>
          <a:off x="521940" y="4077072"/>
          <a:ext cx="3906044" cy="219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6" name="Straight Arrow Connector 25"/>
          <p:cNvCxnSpPr/>
          <p:nvPr/>
        </p:nvCxnSpPr>
        <p:spPr>
          <a:xfrm flipV="1">
            <a:off x="972046" y="4181486"/>
            <a:ext cx="2592635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20674168">
            <a:off x="1627320" y="4295700"/>
            <a:ext cx="13548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CAGR ‘12-16A: 43%</a:t>
            </a:r>
          </a:p>
        </p:txBody>
      </p:sp>
      <p:graphicFrame>
        <p:nvGraphicFramePr>
          <p:cNvPr id="28" name="Chart 27"/>
          <p:cNvGraphicFramePr/>
          <p:nvPr>
            <p:extLst>
              <p:ext uri="{D42A27DB-BD31-4B8C-83A1-F6EECF244321}">
                <p14:modId xmlns:p14="http://schemas.microsoft.com/office/powerpoint/2010/main" val="1425582943"/>
              </p:ext>
            </p:extLst>
          </p:nvPr>
        </p:nvGraphicFramePr>
        <p:xfrm>
          <a:off x="4698404" y="4077072"/>
          <a:ext cx="3906044" cy="219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9" name="Straight Arrow Connector 28"/>
          <p:cNvCxnSpPr/>
          <p:nvPr/>
        </p:nvCxnSpPr>
        <p:spPr>
          <a:xfrm flipV="1">
            <a:off x="5148510" y="4188682"/>
            <a:ext cx="2664197" cy="6084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20796507">
            <a:off x="5803784" y="4270223"/>
            <a:ext cx="13548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CAGR ‘12-16A: 37%</a:t>
            </a: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539551" y="6309320"/>
            <a:ext cx="4174545" cy="4758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  <a:p>
            <a:pPr marL="179388" indent="-179388" algn="l">
              <a:buAutoNum type="arabicParenR"/>
            </a:pP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RMB/US$ = 6.88</a:t>
            </a:r>
          </a:p>
          <a:p>
            <a:pPr marL="179388" indent="-179388" algn="l">
              <a:buAutoNum type="arabicParenR"/>
            </a:pP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Non-GAAP measures as reported by the company</a:t>
            </a:r>
          </a:p>
        </p:txBody>
      </p:sp>
    </p:spTree>
    <p:extLst>
      <p:ext uri="{BB962C8B-B14F-4D97-AF65-F5344CB8AC3E}">
        <p14:creationId xmlns:p14="http://schemas.microsoft.com/office/powerpoint/2010/main" val="880822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12030</TotalTime>
  <Words>57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Currys</dc:creator>
  <cp:lastModifiedBy>NewPC</cp:lastModifiedBy>
  <cp:revision>687</cp:revision>
  <cp:lastPrinted>2017-04-05T09:28:08Z</cp:lastPrinted>
  <dcterms:created xsi:type="dcterms:W3CDTF">2017-03-31T20:17:35Z</dcterms:created>
  <dcterms:modified xsi:type="dcterms:W3CDTF">2017-12-23T18:17:21Z</dcterms:modified>
</cp:coreProperties>
</file>